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616825" cy="76168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M Sans" pitchFamily="2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6666"/>
    <a:srgbClr val="0743E1"/>
    <a:srgbClr val="1C47BE"/>
    <a:srgbClr val="003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313"/>
  </p:normalViewPr>
  <p:slideViewPr>
    <p:cSldViewPr snapToGrid="0" snapToObjects="1">
      <p:cViewPr varScale="1">
        <p:scale>
          <a:sx n="94" d="100"/>
          <a:sy n="94" d="100"/>
        </p:scale>
        <p:origin x="3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72C6-1A64-4747-961A-E76F7B188A0B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4533-E71D-7849-8B3E-35D1EE37850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7088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INSTRUCCIONES:</a:t>
            </a:r>
          </a:p>
          <a:p>
            <a:pPr marL="228600" indent="-228600">
              <a:buAutoNum type="arabicPeriod"/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Verifique que la tipografía sea la oficial (</a:t>
            </a:r>
            <a:r>
              <a:rPr lang="es-PA" sz="1200" b="1" dirty="0">
                <a:solidFill>
                  <a:schemeClr val="bg1">
                    <a:lumMod val="50000"/>
                  </a:schemeClr>
                </a:solidFill>
              </a:rPr>
              <a:t>Avenir Black</a:t>
            </a:r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). De ser necesario, instálela.</a:t>
            </a:r>
          </a:p>
          <a:p>
            <a:pPr marL="228600" indent="-228600">
              <a:buAutoNum type="arabicPeriod"/>
            </a:pPr>
            <a:endParaRPr lang="es-PA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Por favor </a:t>
            </a:r>
            <a:r>
              <a:rPr lang="es-PA" sz="12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NO utilice otra </a:t>
            </a:r>
            <a:r>
              <a:rPr lang="es-PA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(como </a:t>
            </a:r>
            <a:r>
              <a:rPr lang="es-PA" sz="1200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Calibri, Times New Roman </a:t>
            </a:r>
            <a:r>
              <a:rPr lang="es-PA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o similares). Esta directriz viene de parte de la Dirección General de Comunicación de la Presidencia y es de </a:t>
            </a:r>
            <a:r>
              <a:rPr lang="es-PA" sz="12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obligatorio cumplimiento </a:t>
            </a:r>
            <a:r>
              <a:rPr lang="es-PA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para todas las instituciones del Estado.</a:t>
            </a:r>
          </a:p>
          <a:p>
            <a:pPr marL="0" indent="0">
              <a:buNone/>
            </a:pPr>
            <a:endParaRPr lang="es-PA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Coloque el nombre de la Embajada, Consulado o Misión Oficial.  </a:t>
            </a:r>
          </a:p>
          <a:p>
            <a:pPr marL="228600" indent="-228600">
              <a:buAutoNum type="arabicPeriod"/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En el Menú ”Archivo”, elija “Exportar”.</a:t>
            </a:r>
          </a:p>
          <a:p>
            <a:pPr marL="228600" indent="-228600">
              <a:buAutoNum type="arabicPeriod"/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Elija la ubicación donde guardará el archivo. Elija el formato JPG o PNG.</a:t>
            </a:r>
          </a:p>
          <a:p>
            <a:pPr marL="228600" indent="-228600">
              <a:buAutoNum type="arabicPeriod"/>
            </a:pPr>
            <a:r>
              <a:rPr lang="es-PA" sz="1200" dirty="0">
                <a:solidFill>
                  <a:schemeClr val="bg1">
                    <a:lumMod val="50000"/>
                  </a:schemeClr>
                </a:solidFill>
              </a:rPr>
              <a:t>Exporte.</a:t>
            </a:r>
          </a:p>
          <a:p>
            <a:pPr marL="0" indent="0">
              <a:buNone/>
            </a:pPr>
            <a:endParaRPr lang="es-PA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PA" sz="1200" b="1" dirty="0">
                <a:solidFill>
                  <a:schemeClr val="bg1">
                    <a:lumMod val="50000"/>
                  </a:schemeClr>
                </a:solidFill>
              </a:rPr>
              <a:t>Para consultas, diríjase a la Dirección de Información y Relaciones Públicas, por los canales acostumbrados.</a:t>
            </a:r>
            <a:endParaRPr lang="es-P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E4533-E71D-7849-8B3E-35D1EE37850A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6515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262" y="1246550"/>
            <a:ext cx="6474301" cy="2651784"/>
          </a:xfrm>
        </p:spPr>
        <p:txBody>
          <a:bodyPr anchor="b"/>
          <a:lstStyle>
            <a:lvl1pPr algn="ctr">
              <a:defRPr sz="4998"/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03" y="4000597"/>
            <a:ext cx="5712619" cy="1838969"/>
          </a:xfrm>
        </p:spPr>
        <p:txBody>
          <a:bodyPr/>
          <a:lstStyle>
            <a:lvl1pPr marL="0" indent="0" algn="ctr">
              <a:buNone/>
              <a:defRPr sz="1999"/>
            </a:lvl1pPr>
            <a:lvl2pPr marL="380848" indent="0" algn="ctr">
              <a:buNone/>
              <a:defRPr sz="1666"/>
            </a:lvl2pPr>
            <a:lvl3pPr marL="761695" indent="0" algn="ctr">
              <a:buNone/>
              <a:defRPr sz="1499"/>
            </a:lvl3pPr>
            <a:lvl4pPr marL="1142543" indent="0" algn="ctr">
              <a:buNone/>
              <a:defRPr sz="1333"/>
            </a:lvl4pPr>
            <a:lvl5pPr marL="1523390" indent="0" algn="ctr">
              <a:buNone/>
              <a:defRPr sz="1333"/>
            </a:lvl5pPr>
            <a:lvl6pPr marL="1904238" indent="0" algn="ctr">
              <a:buNone/>
              <a:defRPr sz="1333"/>
            </a:lvl6pPr>
            <a:lvl7pPr marL="2285086" indent="0" algn="ctr">
              <a:buNone/>
              <a:defRPr sz="1333"/>
            </a:lvl7pPr>
            <a:lvl8pPr marL="2665933" indent="0" algn="ctr">
              <a:buNone/>
              <a:defRPr sz="1333"/>
            </a:lvl8pPr>
            <a:lvl9pPr marL="3046781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1670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604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0791" y="405525"/>
            <a:ext cx="1642378" cy="645490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657" y="405525"/>
            <a:ext cx="4831923" cy="64549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97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10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0" y="1898919"/>
            <a:ext cx="6569512" cy="3168387"/>
          </a:xfrm>
        </p:spPr>
        <p:txBody>
          <a:bodyPr anchor="b"/>
          <a:lstStyle>
            <a:lvl1pPr>
              <a:defRPr sz="499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90" y="5097280"/>
            <a:ext cx="6569512" cy="1666180"/>
          </a:xfrm>
        </p:spPr>
        <p:txBody>
          <a:bodyPr/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380848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761695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254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39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23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0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593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678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22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657" y="2027627"/>
            <a:ext cx="3237151" cy="483280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017" y="2027627"/>
            <a:ext cx="3237151" cy="483280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825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49" y="405527"/>
            <a:ext cx="6569512" cy="147223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650" y="1867181"/>
            <a:ext cx="3222273" cy="915076"/>
          </a:xfrm>
        </p:spPr>
        <p:txBody>
          <a:bodyPr anchor="b"/>
          <a:lstStyle>
            <a:lvl1pPr marL="0" indent="0">
              <a:buNone/>
              <a:defRPr sz="1999" b="1"/>
            </a:lvl1pPr>
            <a:lvl2pPr marL="380848" indent="0">
              <a:buNone/>
              <a:defRPr sz="1666" b="1"/>
            </a:lvl2pPr>
            <a:lvl3pPr marL="761695" indent="0">
              <a:buNone/>
              <a:defRPr sz="1499" b="1"/>
            </a:lvl3pPr>
            <a:lvl4pPr marL="1142543" indent="0">
              <a:buNone/>
              <a:defRPr sz="1333" b="1"/>
            </a:lvl4pPr>
            <a:lvl5pPr marL="1523390" indent="0">
              <a:buNone/>
              <a:defRPr sz="1333" b="1"/>
            </a:lvl5pPr>
            <a:lvl6pPr marL="1904238" indent="0">
              <a:buNone/>
              <a:defRPr sz="1333" b="1"/>
            </a:lvl6pPr>
            <a:lvl7pPr marL="2285086" indent="0">
              <a:buNone/>
              <a:defRPr sz="1333" b="1"/>
            </a:lvl7pPr>
            <a:lvl8pPr marL="2665933" indent="0">
              <a:buNone/>
              <a:defRPr sz="1333" b="1"/>
            </a:lvl8pPr>
            <a:lvl9pPr marL="3046781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50" y="2782257"/>
            <a:ext cx="3222273" cy="409228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6018" y="1867181"/>
            <a:ext cx="3238143" cy="915076"/>
          </a:xfrm>
        </p:spPr>
        <p:txBody>
          <a:bodyPr anchor="b"/>
          <a:lstStyle>
            <a:lvl1pPr marL="0" indent="0">
              <a:buNone/>
              <a:defRPr sz="1999" b="1"/>
            </a:lvl1pPr>
            <a:lvl2pPr marL="380848" indent="0">
              <a:buNone/>
              <a:defRPr sz="1666" b="1"/>
            </a:lvl2pPr>
            <a:lvl3pPr marL="761695" indent="0">
              <a:buNone/>
              <a:defRPr sz="1499" b="1"/>
            </a:lvl3pPr>
            <a:lvl4pPr marL="1142543" indent="0">
              <a:buNone/>
              <a:defRPr sz="1333" b="1"/>
            </a:lvl4pPr>
            <a:lvl5pPr marL="1523390" indent="0">
              <a:buNone/>
              <a:defRPr sz="1333" b="1"/>
            </a:lvl5pPr>
            <a:lvl6pPr marL="1904238" indent="0">
              <a:buNone/>
              <a:defRPr sz="1333" b="1"/>
            </a:lvl6pPr>
            <a:lvl7pPr marL="2285086" indent="0">
              <a:buNone/>
              <a:defRPr sz="1333" b="1"/>
            </a:lvl7pPr>
            <a:lvl8pPr marL="2665933" indent="0">
              <a:buNone/>
              <a:defRPr sz="1333" b="1"/>
            </a:lvl8pPr>
            <a:lvl9pPr marL="3046781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6018" y="2782257"/>
            <a:ext cx="3238143" cy="409228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564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4453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9877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49" y="507788"/>
            <a:ext cx="2456624" cy="1777259"/>
          </a:xfrm>
        </p:spPr>
        <p:txBody>
          <a:bodyPr anchor="b"/>
          <a:lstStyle>
            <a:lvl1pPr>
              <a:defRPr sz="266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143" y="1096683"/>
            <a:ext cx="3856018" cy="5412883"/>
          </a:xfrm>
        </p:spPr>
        <p:txBody>
          <a:bodyPr/>
          <a:lstStyle>
            <a:lvl1pPr>
              <a:defRPr sz="2666"/>
            </a:lvl1pPr>
            <a:lvl2pPr>
              <a:defRPr sz="2332"/>
            </a:lvl2pPr>
            <a:lvl3pPr>
              <a:defRPr sz="1999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649" y="2285048"/>
            <a:ext cx="2456624" cy="4233333"/>
          </a:xfrm>
        </p:spPr>
        <p:txBody>
          <a:bodyPr/>
          <a:lstStyle>
            <a:lvl1pPr marL="0" indent="0">
              <a:buNone/>
              <a:defRPr sz="1333"/>
            </a:lvl1pPr>
            <a:lvl2pPr marL="380848" indent="0">
              <a:buNone/>
              <a:defRPr sz="1166"/>
            </a:lvl2pPr>
            <a:lvl3pPr marL="761695" indent="0">
              <a:buNone/>
              <a:defRPr sz="1000"/>
            </a:lvl3pPr>
            <a:lvl4pPr marL="1142543" indent="0">
              <a:buNone/>
              <a:defRPr sz="833"/>
            </a:lvl4pPr>
            <a:lvl5pPr marL="1523390" indent="0">
              <a:buNone/>
              <a:defRPr sz="833"/>
            </a:lvl5pPr>
            <a:lvl6pPr marL="1904238" indent="0">
              <a:buNone/>
              <a:defRPr sz="833"/>
            </a:lvl6pPr>
            <a:lvl7pPr marL="2285086" indent="0">
              <a:buNone/>
              <a:defRPr sz="833"/>
            </a:lvl7pPr>
            <a:lvl8pPr marL="2665933" indent="0">
              <a:buNone/>
              <a:defRPr sz="833"/>
            </a:lvl8pPr>
            <a:lvl9pPr marL="3046781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354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49" y="507788"/>
            <a:ext cx="2456624" cy="1777259"/>
          </a:xfrm>
        </p:spPr>
        <p:txBody>
          <a:bodyPr anchor="b"/>
          <a:lstStyle>
            <a:lvl1pPr>
              <a:defRPr sz="266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8143" y="1096683"/>
            <a:ext cx="3856018" cy="5412883"/>
          </a:xfrm>
        </p:spPr>
        <p:txBody>
          <a:bodyPr anchor="t"/>
          <a:lstStyle>
            <a:lvl1pPr marL="0" indent="0">
              <a:buNone/>
              <a:defRPr sz="2666"/>
            </a:lvl1pPr>
            <a:lvl2pPr marL="380848" indent="0">
              <a:buNone/>
              <a:defRPr sz="2332"/>
            </a:lvl2pPr>
            <a:lvl3pPr marL="761695" indent="0">
              <a:buNone/>
              <a:defRPr sz="1999"/>
            </a:lvl3pPr>
            <a:lvl4pPr marL="1142543" indent="0">
              <a:buNone/>
              <a:defRPr sz="1666"/>
            </a:lvl4pPr>
            <a:lvl5pPr marL="1523390" indent="0">
              <a:buNone/>
              <a:defRPr sz="1666"/>
            </a:lvl5pPr>
            <a:lvl6pPr marL="1904238" indent="0">
              <a:buNone/>
              <a:defRPr sz="1666"/>
            </a:lvl6pPr>
            <a:lvl7pPr marL="2285086" indent="0">
              <a:buNone/>
              <a:defRPr sz="1666"/>
            </a:lvl7pPr>
            <a:lvl8pPr marL="2665933" indent="0">
              <a:buNone/>
              <a:defRPr sz="1666"/>
            </a:lvl8pPr>
            <a:lvl9pPr marL="3046781" indent="0">
              <a:buNone/>
              <a:defRPr sz="166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649" y="2285048"/>
            <a:ext cx="2456624" cy="4233333"/>
          </a:xfrm>
        </p:spPr>
        <p:txBody>
          <a:bodyPr/>
          <a:lstStyle>
            <a:lvl1pPr marL="0" indent="0">
              <a:buNone/>
              <a:defRPr sz="1333"/>
            </a:lvl1pPr>
            <a:lvl2pPr marL="380848" indent="0">
              <a:buNone/>
              <a:defRPr sz="1166"/>
            </a:lvl2pPr>
            <a:lvl3pPr marL="761695" indent="0">
              <a:buNone/>
              <a:defRPr sz="1000"/>
            </a:lvl3pPr>
            <a:lvl4pPr marL="1142543" indent="0">
              <a:buNone/>
              <a:defRPr sz="833"/>
            </a:lvl4pPr>
            <a:lvl5pPr marL="1523390" indent="0">
              <a:buNone/>
              <a:defRPr sz="833"/>
            </a:lvl5pPr>
            <a:lvl6pPr marL="1904238" indent="0">
              <a:buNone/>
              <a:defRPr sz="833"/>
            </a:lvl6pPr>
            <a:lvl7pPr marL="2285086" indent="0">
              <a:buNone/>
              <a:defRPr sz="833"/>
            </a:lvl7pPr>
            <a:lvl8pPr marL="2665933" indent="0">
              <a:buNone/>
              <a:defRPr sz="833"/>
            </a:lvl8pPr>
            <a:lvl9pPr marL="3046781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50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657" y="405527"/>
            <a:ext cx="6569512" cy="147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657" y="2027627"/>
            <a:ext cx="6569512" cy="483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657" y="7059670"/>
            <a:ext cx="1713786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D73D-C485-CC43-B75E-806A9AC73C59}" type="datetimeFigureOut">
              <a:rPr lang="es-PA" smtClean="0"/>
              <a:t>01/03/24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3074" y="7059670"/>
            <a:ext cx="2570678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9382" y="7059670"/>
            <a:ext cx="1713786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3453-DD79-9147-A0D5-1F6A7BB53DC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779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695" rtl="0" eaLnBrk="1" latinLnBrk="0" hangingPunct="1">
        <a:lnSpc>
          <a:spcPct val="90000"/>
        </a:lnSpc>
        <a:spcBef>
          <a:spcPct val="0"/>
        </a:spcBef>
        <a:buNone/>
        <a:defRPr sz="3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24" indent="-190424" algn="l" defTabSz="76169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2" kern="1200">
          <a:solidFill>
            <a:schemeClr val="tx1"/>
          </a:solidFill>
          <a:latin typeface="+mn-lt"/>
          <a:ea typeface="+mn-ea"/>
          <a:cs typeface="+mn-cs"/>
        </a:defRPr>
      </a:lvl1pPr>
      <a:lvl2pPr marL="571271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52119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332967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3814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4662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5509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6357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7205" indent="-190424" algn="l" defTabSz="76169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848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695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543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390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238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086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5933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algn="l" defTabSz="761695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ED78A2-A9C1-FAAD-8778-A299EFB1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616825" cy="76168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1723FB-7500-F75F-D698-653EBA88413A}"/>
              </a:ext>
            </a:extLst>
          </p:cNvPr>
          <p:cNvSpPr txBox="1"/>
          <p:nvPr/>
        </p:nvSpPr>
        <p:spPr>
          <a:xfrm>
            <a:off x="-3562066" y="109182"/>
            <a:ext cx="318609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INSTRUCCIONES:</a:t>
            </a:r>
          </a:p>
          <a:p>
            <a:pPr marL="228600" indent="-228600">
              <a:buAutoNum type="arabicPeriod"/>
            </a:pP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Verifique que la tipografía sea la oficial (OUTFIT). De ser necesario, instálela.             </a:t>
            </a: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DM Sans" pitchFamily="2" charset="77"/>
              </a:rPr>
              <a:t>Por favor NO utilice otra (como Calibri, Times New Roman o similares). Esta directriz viene de parte de la Dirección General de Comunicación de la Presidencia y es de obligatorio cumplimiento para todas las instituciones del Estado.</a:t>
            </a:r>
            <a:endParaRPr lang="es-PA" sz="1600" b="1" dirty="0">
              <a:solidFill>
                <a:schemeClr val="bg1">
                  <a:lumMod val="50000"/>
                </a:schemeClr>
              </a:solidFill>
              <a:latin typeface="DM Sans" pitchFamily="2" charset="77"/>
            </a:endParaRPr>
          </a:p>
          <a:p>
            <a:pPr marL="228600" indent="-228600">
              <a:buAutoNum type="arabicPeriod"/>
            </a:pP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Coloque el nombre de la Embajada, Consulado o Misión Oficial.  </a:t>
            </a:r>
          </a:p>
          <a:p>
            <a:pPr marL="228600" indent="-228600">
              <a:buAutoNum type="arabicPeriod"/>
            </a:pP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En el Menú ”Archivo”, elija “Exportar”.</a:t>
            </a:r>
          </a:p>
          <a:p>
            <a:pPr marL="228600" indent="-228600">
              <a:buAutoNum type="arabicPeriod"/>
            </a:pP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Elija la ubicación donde guardará el archivo. Elija el formato JPG o PNG.</a:t>
            </a:r>
          </a:p>
          <a:p>
            <a:pPr marL="228600" indent="-228600">
              <a:buAutoNum type="arabicPeriod"/>
            </a:pP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Exporte.</a:t>
            </a:r>
          </a:p>
          <a:p>
            <a:pPr marL="0" indent="0">
              <a:buNone/>
            </a:pPr>
            <a:endParaRPr lang="es-PA" sz="1600" b="1" dirty="0">
              <a:solidFill>
                <a:schemeClr val="bg1">
                  <a:lumMod val="50000"/>
                </a:schemeClr>
              </a:solidFill>
              <a:latin typeface="DM Sans" pitchFamily="2" charset="77"/>
            </a:endParaRPr>
          </a:p>
          <a:p>
            <a:pPr marL="0" indent="0">
              <a:buNone/>
            </a:pPr>
            <a:r>
              <a:rPr lang="es-PA" sz="1600" b="1" dirty="0">
                <a:solidFill>
                  <a:schemeClr val="bg1">
                    <a:lumMod val="50000"/>
                  </a:schemeClr>
                </a:solidFill>
                <a:latin typeface="DM Sans" pitchFamily="2" charset="77"/>
              </a:rPr>
              <a:t>Para consultas, diríjase a la Dirección de Información y Relaciones Públicas, por los canales acostumbrados.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2FB3B0-2B60-8348-998C-C0B8C3846575}"/>
              </a:ext>
            </a:extLst>
          </p:cNvPr>
          <p:cNvSpPr txBox="1"/>
          <p:nvPr/>
        </p:nvSpPr>
        <p:spPr>
          <a:xfrm>
            <a:off x="974797" y="1983758"/>
            <a:ext cx="5658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5500" b="1" dirty="0">
                <a:solidFill>
                  <a:srgbClr val="666666"/>
                </a:solidFill>
                <a:latin typeface="DM Sans" pitchFamily="2" charset="77"/>
              </a:rPr>
              <a:t>NOMBRE</a:t>
            </a:r>
          </a:p>
          <a:p>
            <a:pPr algn="ctr"/>
            <a:r>
              <a:rPr lang="es-PA" sz="5500" b="1" dirty="0">
                <a:solidFill>
                  <a:srgbClr val="666666"/>
                </a:solidFill>
                <a:latin typeface="DM Sans" pitchFamily="2" charset="77"/>
              </a:rPr>
              <a:t>DE LA MISIÓN</a:t>
            </a:r>
          </a:p>
          <a:p>
            <a:pPr algn="ctr"/>
            <a:r>
              <a:rPr lang="es-PA" sz="5500" b="1" dirty="0">
                <a:solidFill>
                  <a:srgbClr val="666666"/>
                </a:solidFill>
                <a:latin typeface="DM Sans" pitchFamily="2" charset="77"/>
              </a:rPr>
              <a:t>DIPLOMÁTICA</a:t>
            </a:r>
          </a:p>
          <a:p>
            <a:pPr algn="ctr"/>
            <a:r>
              <a:rPr lang="es-PA" sz="5500" b="1" dirty="0">
                <a:solidFill>
                  <a:srgbClr val="666666"/>
                </a:solidFill>
                <a:latin typeface="DM Sans" pitchFamily="2" charset="77"/>
              </a:rPr>
              <a:t>DE PANAMÁ</a:t>
            </a:r>
          </a:p>
        </p:txBody>
      </p:sp>
    </p:spTree>
    <p:extLst>
      <p:ext uri="{BB962C8B-B14F-4D97-AF65-F5344CB8AC3E}">
        <p14:creationId xmlns:p14="http://schemas.microsoft.com/office/powerpoint/2010/main" val="114316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241</Words>
  <Application>Microsoft Macintosh PowerPoint</Application>
  <PresentationFormat>Personalizado</PresentationFormat>
  <Paragraphs>24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DM Sans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Louis Young</dc:creator>
  <cp:lastModifiedBy>Christian Hinojoza</cp:lastModifiedBy>
  <cp:revision>20</cp:revision>
  <dcterms:created xsi:type="dcterms:W3CDTF">2021-12-01T13:49:12Z</dcterms:created>
  <dcterms:modified xsi:type="dcterms:W3CDTF">2024-01-03T19:52:34Z</dcterms:modified>
</cp:coreProperties>
</file>