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7616825" cy="7616825"/>
  <p:notesSz cx="6858000" cy="9144000"/>
  <p:embeddedFontLst>
    <p:embeddedFont>
      <p:font typeface="DM Sans" pitchFamily="2" charset="77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6666"/>
    <a:srgbClr val="0743E1"/>
    <a:srgbClr val="1C47BE"/>
    <a:srgbClr val="003C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2313"/>
  </p:normalViewPr>
  <p:slideViewPr>
    <p:cSldViewPr snapToGrid="0" snapToObjects="1">
      <p:cViewPr varScale="1">
        <p:scale>
          <a:sx n="94" d="100"/>
          <a:sy n="94" d="100"/>
        </p:scale>
        <p:origin x="31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E72C6-1A64-4747-961A-E76F7B188A0B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E4533-E71D-7849-8B3E-35D1EE37850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70880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A" sz="1200" dirty="0">
                <a:solidFill>
                  <a:schemeClr val="bg1">
                    <a:lumMod val="50000"/>
                  </a:schemeClr>
                </a:solidFill>
              </a:rPr>
              <a:t>INSTRUCCIONES:</a:t>
            </a:r>
          </a:p>
          <a:p>
            <a:pPr marL="228600" indent="-228600">
              <a:buAutoNum type="arabicPeriod"/>
            </a:pPr>
            <a:r>
              <a:rPr lang="es-PA" sz="1200" dirty="0">
                <a:solidFill>
                  <a:schemeClr val="bg1">
                    <a:lumMod val="50000"/>
                  </a:schemeClr>
                </a:solidFill>
              </a:rPr>
              <a:t>Verifique que la tipografía sea la oficial (</a:t>
            </a:r>
            <a:r>
              <a:rPr lang="es-PA" sz="1200" b="1" dirty="0">
                <a:solidFill>
                  <a:schemeClr val="bg1">
                    <a:lumMod val="50000"/>
                  </a:schemeClr>
                </a:solidFill>
              </a:rPr>
              <a:t>RALEWAY</a:t>
            </a:r>
            <a:r>
              <a:rPr lang="es-PA" sz="1200" dirty="0">
                <a:solidFill>
                  <a:schemeClr val="bg1">
                    <a:lumMod val="50000"/>
                  </a:schemeClr>
                </a:solidFill>
              </a:rPr>
              <a:t>). De ser necesario, instálela.</a:t>
            </a:r>
          </a:p>
          <a:p>
            <a:pPr marL="228600" indent="-228600">
              <a:buAutoNum type="arabicPeriod"/>
            </a:pPr>
            <a:endParaRPr lang="es-PA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PA" sz="120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</a:rPr>
              <a:t>Por favor </a:t>
            </a:r>
            <a:r>
              <a:rPr lang="es-PA" sz="1200" b="1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</a:rPr>
              <a:t>NO utilice otra </a:t>
            </a:r>
            <a:r>
              <a:rPr lang="es-PA" sz="120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</a:rPr>
              <a:t>(como </a:t>
            </a:r>
            <a:r>
              <a:rPr lang="es-PA" sz="1200" i="1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</a:rPr>
              <a:t>Calibri, Times New Roman </a:t>
            </a:r>
            <a:r>
              <a:rPr lang="es-PA" sz="120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</a:rPr>
              <a:t>o similares). Esta directriz viene de parte de la Dirección General de Comunicación de la Presidencia y es de </a:t>
            </a:r>
            <a:r>
              <a:rPr lang="es-PA" sz="1200" b="1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</a:rPr>
              <a:t>obligatorio cumplimiento </a:t>
            </a:r>
            <a:r>
              <a:rPr lang="es-PA" sz="120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</a:rPr>
              <a:t>para todas las instituciones del Estado.</a:t>
            </a:r>
          </a:p>
          <a:p>
            <a:pPr marL="0" indent="0">
              <a:buNone/>
            </a:pPr>
            <a:endParaRPr lang="es-PA" sz="1200" dirty="0">
              <a:solidFill>
                <a:schemeClr val="bg1">
                  <a:lumMod val="50000"/>
                </a:schemeClr>
              </a:solidFill>
            </a:endParaRPr>
          </a:p>
          <a:p>
            <a:pPr marL="228600" indent="-228600">
              <a:buAutoNum type="arabicPeriod"/>
            </a:pPr>
            <a:r>
              <a:rPr lang="es-PA" sz="1200" dirty="0">
                <a:solidFill>
                  <a:schemeClr val="bg1">
                    <a:lumMod val="50000"/>
                  </a:schemeClr>
                </a:solidFill>
              </a:rPr>
              <a:t>Coloque el nombre de la Embajada, Consulado o Misión Oficial.  </a:t>
            </a:r>
          </a:p>
          <a:p>
            <a:pPr marL="228600" indent="-228600">
              <a:buAutoNum type="arabicPeriod"/>
            </a:pPr>
            <a:r>
              <a:rPr lang="es-PA" sz="1200" dirty="0">
                <a:solidFill>
                  <a:schemeClr val="bg1">
                    <a:lumMod val="50000"/>
                  </a:schemeClr>
                </a:solidFill>
              </a:rPr>
              <a:t>En el Menú ”Archivo”, elija “Exportar”.</a:t>
            </a:r>
          </a:p>
          <a:p>
            <a:pPr marL="228600" indent="-228600">
              <a:buAutoNum type="arabicPeriod"/>
            </a:pPr>
            <a:r>
              <a:rPr lang="es-PA" sz="1200" dirty="0">
                <a:solidFill>
                  <a:schemeClr val="bg1">
                    <a:lumMod val="50000"/>
                  </a:schemeClr>
                </a:solidFill>
              </a:rPr>
              <a:t>Elija la ubicación donde guardará el archivo. Elija el formato JPG o PNG.</a:t>
            </a:r>
          </a:p>
          <a:p>
            <a:pPr marL="228600" indent="-228600">
              <a:buAutoNum type="arabicPeriod"/>
            </a:pPr>
            <a:r>
              <a:rPr lang="es-PA" sz="1200" dirty="0">
                <a:solidFill>
                  <a:schemeClr val="bg1">
                    <a:lumMod val="50000"/>
                  </a:schemeClr>
                </a:solidFill>
              </a:rPr>
              <a:t>Exporte.</a:t>
            </a:r>
          </a:p>
          <a:p>
            <a:pPr marL="0" indent="0">
              <a:buNone/>
            </a:pPr>
            <a:endParaRPr lang="es-PA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PA" sz="1200" b="1" dirty="0">
                <a:solidFill>
                  <a:schemeClr val="bg1">
                    <a:lumMod val="50000"/>
                  </a:schemeClr>
                </a:solidFill>
              </a:rPr>
              <a:t>Para consultas, diríjase a la Dirección de Información y Relaciones Públicas, por los canales acostumbrados.</a:t>
            </a:r>
            <a:endParaRPr lang="es-PA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FE4533-E71D-7849-8B3E-35D1EE37850A}" type="slidenum">
              <a:rPr lang="es-PA" smtClean="0"/>
              <a:t>1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65150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262" y="1246550"/>
            <a:ext cx="6474301" cy="2651784"/>
          </a:xfrm>
        </p:spPr>
        <p:txBody>
          <a:bodyPr anchor="b"/>
          <a:lstStyle>
            <a:lvl1pPr algn="ctr">
              <a:defRPr sz="4998"/>
            </a:lvl1pPr>
          </a:lstStyle>
          <a:p>
            <a:r>
              <a:rPr lang="es-MX" dirty="0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103" y="4000597"/>
            <a:ext cx="5712619" cy="1838969"/>
          </a:xfrm>
        </p:spPr>
        <p:txBody>
          <a:bodyPr/>
          <a:lstStyle>
            <a:lvl1pPr marL="0" indent="0" algn="ctr">
              <a:buNone/>
              <a:defRPr sz="1999"/>
            </a:lvl1pPr>
            <a:lvl2pPr marL="380848" indent="0" algn="ctr">
              <a:buNone/>
              <a:defRPr sz="1666"/>
            </a:lvl2pPr>
            <a:lvl3pPr marL="761695" indent="0" algn="ctr">
              <a:buNone/>
              <a:defRPr sz="1499"/>
            </a:lvl3pPr>
            <a:lvl4pPr marL="1142543" indent="0" algn="ctr">
              <a:buNone/>
              <a:defRPr sz="1333"/>
            </a:lvl4pPr>
            <a:lvl5pPr marL="1523390" indent="0" algn="ctr">
              <a:buNone/>
              <a:defRPr sz="1333"/>
            </a:lvl5pPr>
            <a:lvl6pPr marL="1904238" indent="0" algn="ctr">
              <a:buNone/>
              <a:defRPr sz="1333"/>
            </a:lvl6pPr>
            <a:lvl7pPr marL="2285086" indent="0" algn="ctr">
              <a:buNone/>
              <a:defRPr sz="1333"/>
            </a:lvl7pPr>
            <a:lvl8pPr marL="2665933" indent="0" algn="ctr">
              <a:buNone/>
              <a:defRPr sz="1333"/>
            </a:lvl8pPr>
            <a:lvl9pPr marL="3046781" indent="0" algn="ctr">
              <a:buNone/>
              <a:defRPr sz="1333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1670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6046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0791" y="405525"/>
            <a:ext cx="1642378" cy="645490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657" y="405525"/>
            <a:ext cx="4831923" cy="645490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2975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1108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90" y="1898919"/>
            <a:ext cx="6569512" cy="3168387"/>
          </a:xfrm>
        </p:spPr>
        <p:txBody>
          <a:bodyPr anchor="b"/>
          <a:lstStyle>
            <a:lvl1pPr>
              <a:defRPr sz="499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690" y="5097280"/>
            <a:ext cx="6569512" cy="1666180"/>
          </a:xfrm>
        </p:spPr>
        <p:txBody>
          <a:bodyPr/>
          <a:lstStyle>
            <a:lvl1pPr marL="0" indent="0">
              <a:buNone/>
              <a:defRPr sz="1999">
                <a:solidFill>
                  <a:schemeClr val="tx1"/>
                </a:solidFill>
              </a:defRPr>
            </a:lvl1pPr>
            <a:lvl2pPr marL="380848" indent="0">
              <a:buNone/>
              <a:defRPr sz="1666">
                <a:solidFill>
                  <a:schemeClr val="tx1">
                    <a:tint val="75000"/>
                  </a:schemeClr>
                </a:solidFill>
              </a:defRPr>
            </a:lvl2pPr>
            <a:lvl3pPr marL="761695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3pPr>
            <a:lvl4pPr marL="114254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39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23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086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593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6781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622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657" y="2027627"/>
            <a:ext cx="3237151" cy="483280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6017" y="2027627"/>
            <a:ext cx="3237151" cy="483280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7825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49" y="405527"/>
            <a:ext cx="6569512" cy="1472234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650" y="1867181"/>
            <a:ext cx="3222273" cy="915076"/>
          </a:xfrm>
        </p:spPr>
        <p:txBody>
          <a:bodyPr anchor="b"/>
          <a:lstStyle>
            <a:lvl1pPr marL="0" indent="0">
              <a:buNone/>
              <a:defRPr sz="1999" b="1"/>
            </a:lvl1pPr>
            <a:lvl2pPr marL="380848" indent="0">
              <a:buNone/>
              <a:defRPr sz="1666" b="1"/>
            </a:lvl2pPr>
            <a:lvl3pPr marL="761695" indent="0">
              <a:buNone/>
              <a:defRPr sz="1499" b="1"/>
            </a:lvl3pPr>
            <a:lvl4pPr marL="1142543" indent="0">
              <a:buNone/>
              <a:defRPr sz="1333" b="1"/>
            </a:lvl4pPr>
            <a:lvl5pPr marL="1523390" indent="0">
              <a:buNone/>
              <a:defRPr sz="1333" b="1"/>
            </a:lvl5pPr>
            <a:lvl6pPr marL="1904238" indent="0">
              <a:buNone/>
              <a:defRPr sz="1333" b="1"/>
            </a:lvl6pPr>
            <a:lvl7pPr marL="2285086" indent="0">
              <a:buNone/>
              <a:defRPr sz="1333" b="1"/>
            </a:lvl7pPr>
            <a:lvl8pPr marL="2665933" indent="0">
              <a:buNone/>
              <a:defRPr sz="1333" b="1"/>
            </a:lvl8pPr>
            <a:lvl9pPr marL="3046781" indent="0">
              <a:buNone/>
              <a:defRPr sz="1333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650" y="2782257"/>
            <a:ext cx="3222273" cy="409228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6018" y="1867181"/>
            <a:ext cx="3238143" cy="915076"/>
          </a:xfrm>
        </p:spPr>
        <p:txBody>
          <a:bodyPr anchor="b"/>
          <a:lstStyle>
            <a:lvl1pPr marL="0" indent="0">
              <a:buNone/>
              <a:defRPr sz="1999" b="1"/>
            </a:lvl1pPr>
            <a:lvl2pPr marL="380848" indent="0">
              <a:buNone/>
              <a:defRPr sz="1666" b="1"/>
            </a:lvl2pPr>
            <a:lvl3pPr marL="761695" indent="0">
              <a:buNone/>
              <a:defRPr sz="1499" b="1"/>
            </a:lvl3pPr>
            <a:lvl4pPr marL="1142543" indent="0">
              <a:buNone/>
              <a:defRPr sz="1333" b="1"/>
            </a:lvl4pPr>
            <a:lvl5pPr marL="1523390" indent="0">
              <a:buNone/>
              <a:defRPr sz="1333" b="1"/>
            </a:lvl5pPr>
            <a:lvl6pPr marL="1904238" indent="0">
              <a:buNone/>
              <a:defRPr sz="1333" b="1"/>
            </a:lvl6pPr>
            <a:lvl7pPr marL="2285086" indent="0">
              <a:buNone/>
              <a:defRPr sz="1333" b="1"/>
            </a:lvl7pPr>
            <a:lvl8pPr marL="2665933" indent="0">
              <a:buNone/>
              <a:defRPr sz="1333" b="1"/>
            </a:lvl8pPr>
            <a:lvl9pPr marL="3046781" indent="0">
              <a:buNone/>
              <a:defRPr sz="1333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6018" y="2782257"/>
            <a:ext cx="3238143" cy="409228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5644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4453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9877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49" y="507788"/>
            <a:ext cx="2456624" cy="1777259"/>
          </a:xfrm>
        </p:spPr>
        <p:txBody>
          <a:bodyPr anchor="b"/>
          <a:lstStyle>
            <a:lvl1pPr>
              <a:defRPr sz="2666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143" y="1096683"/>
            <a:ext cx="3856018" cy="5412883"/>
          </a:xfrm>
        </p:spPr>
        <p:txBody>
          <a:bodyPr/>
          <a:lstStyle>
            <a:lvl1pPr>
              <a:defRPr sz="2666"/>
            </a:lvl1pPr>
            <a:lvl2pPr>
              <a:defRPr sz="2332"/>
            </a:lvl2pPr>
            <a:lvl3pPr>
              <a:defRPr sz="1999"/>
            </a:lvl3pPr>
            <a:lvl4pPr>
              <a:defRPr sz="1666"/>
            </a:lvl4pPr>
            <a:lvl5pPr>
              <a:defRPr sz="1666"/>
            </a:lvl5pPr>
            <a:lvl6pPr>
              <a:defRPr sz="1666"/>
            </a:lvl6pPr>
            <a:lvl7pPr>
              <a:defRPr sz="1666"/>
            </a:lvl7pPr>
            <a:lvl8pPr>
              <a:defRPr sz="1666"/>
            </a:lvl8pPr>
            <a:lvl9pPr>
              <a:defRPr sz="1666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649" y="2285048"/>
            <a:ext cx="2456624" cy="4233333"/>
          </a:xfrm>
        </p:spPr>
        <p:txBody>
          <a:bodyPr/>
          <a:lstStyle>
            <a:lvl1pPr marL="0" indent="0">
              <a:buNone/>
              <a:defRPr sz="1333"/>
            </a:lvl1pPr>
            <a:lvl2pPr marL="380848" indent="0">
              <a:buNone/>
              <a:defRPr sz="1166"/>
            </a:lvl2pPr>
            <a:lvl3pPr marL="761695" indent="0">
              <a:buNone/>
              <a:defRPr sz="1000"/>
            </a:lvl3pPr>
            <a:lvl4pPr marL="1142543" indent="0">
              <a:buNone/>
              <a:defRPr sz="833"/>
            </a:lvl4pPr>
            <a:lvl5pPr marL="1523390" indent="0">
              <a:buNone/>
              <a:defRPr sz="833"/>
            </a:lvl5pPr>
            <a:lvl6pPr marL="1904238" indent="0">
              <a:buNone/>
              <a:defRPr sz="833"/>
            </a:lvl6pPr>
            <a:lvl7pPr marL="2285086" indent="0">
              <a:buNone/>
              <a:defRPr sz="833"/>
            </a:lvl7pPr>
            <a:lvl8pPr marL="2665933" indent="0">
              <a:buNone/>
              <a:defRPr sz="833"/>
            </a:lvl8pPr>
            <a:lvl9pPr marL="3046781" indent="0">
              <a:buNone/>
              <a:defRPr sz="83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354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49" y="507788"/>
            <a:ext cx="2456624" cy="1777259"/>
          </a:xfrm>
        </p:spPr>
        <p:txBody>
          <a:bodyPr anchor="b"/>
          <a:lstStyle>
            <a:lvl1pPr>
              <a:defRPr sz="2666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8143" y="1096683"/>
            <a:ext cx="3856018" cy="5412883"/>
          </a:xfrm>
        </p:spPr>
        <p:txBody>
          <a:bodyPr anchor="t"/>
          <a:lstStyle>
            <a:lvl1pPr marL="0" indent="0">
              <a:buNone/>
              <a:defRPr sz="2666"/>
            </a:lvl1pPr>
            <a:lvl2pPr marL="380848" indent="0">
              <a:buNone/>
              <a:defRPr sz="2332"/>
            </a:lvl2pPr>
            <a:lvl3pPr marL="761695" indent="0">
              <a:buNone/>
              <a:defRPr sz="1999"/>
            </a:lvl3pPr>
            <a:lvl4pPr marL="1142543" indent="0">
              <a:buNone/>
              <a:defRPr sz="1666"/>
            </a:lvl4pPr>
            <a:lvl5pPr marL="1523390" indent="0">
              <a:buNone/>
              <a:defRPr sz="1666"/>
            </a:lvl5pPr>
            <a:lvl6pPr marL="1904238" indent="0">
              <a:buNone/>
              <a:defRPr sz="1666"/>
            </a:lvl6pPr>
            <a:lvl7pPr marL="2285086" indent="0">
              <a:buNone/>
              <a:defRPr sz="1666"/>
            </a:lvl7pPr>
            <a:lvl8pPr marL="2665933" indent="0">
              <a:buNone/>
              <a:defRPr sz="1666"/>
            </a:lvl8pPr>
            <a:lvl9pPr marL="3046781" indent="0">
              <a:buNone/>
              <a:defRPr sz="1666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649" y="2285048"/>
            <a:ext cx="2456624" cy="4233333"/>
          </a:xfrm>
        </p:spPr>
        <p:txBody>
          <a:bodyPr/>
          <a:lstStyle>
            <a:lvl1pPr marL="0" indent="0">
              <a:buNone/>
              <a:defRPr sz="1333"/>
            </a:lvl1pPr>
            <a:lvl2pPr marL="380848" indent="0">
              <a:buNone/>
              <a:defRPr sz="1166"/>
            </a:lvl2pPr>
            <a:lvl3pPr marL="761695" indent="0">
              <a:buNone/>
              <a:defRPr sz="1000"/>
            </a:lvl3pPr>
            <a:lvl4pPr marL="1142543" indent="0">
              <a:buNone/>
              <a:defRPr sz="833"/>
            </a:lvl4pPr>
            <a:lvl5pPr marL="1523390" indent="0">
              <a:buNone/>
              <a:defRPr sz="833"/>
            </a:lvl5pPr>
            <a:lvl6pPr marL="1904238" indent="0">
              <a:buNone/>
              <a:defRPr sz="833"/>
            </a:lvl6pPr>
            <a:lvl7pPr marL="2285086" indent="0">
              <a:buNone/>
              <a:defRPr sz="833"/>
            </a:lvl7pPr>
            <a:lvl8pPr marL="2665933" indent="0">
              <a:buNone/>
              <a:defRPr sz="833"/>
            </a:lvl8pPr>
            <a:lvl9pPr marL="3046781" indent="0">
              <a:buNone/>
              <a:defRPr sz="83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72503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657" y="405527"/>
            <a:ext cx="6569512" cy="1472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657" y="2027627"/>
            <a:ext cx="6569512" cy="4832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657" y="7059670"/>
            <a:ext cx="1713786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1D73D-C485-CC43-B75E-806A9AC73C59}" type="datetimeFigureOut">
              <a:rPr lang="es-PA" smtClean="0"/>
              <a:t>07/04/24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3074" y="7059670"/>
            <a:ext cx="2570678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79382" y="7059670"/>
            <a:ext cx="1713786" cy="405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3453-DD79-9147-A0D5-1F6A7BB53DC4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7793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1695" rtl="0" eaLnBrk="1" latinLnBrk="0" hangingPunct="1">
        <a:lnSpc>
          <a:spcPct val="90000"/>
        </a:lnSpc>
        <a:spcBef>
          <a:spcPct val="0"/>
        </a:spcBef>
        <a:buNone/>
        <a:defRPr sz="36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24" indent="-190424" algn="l" defTabSz="761695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2" kern="1200">
          <a:solidFill>
            <a:schemeClr val="tx1"/>
          </a:solidFill>
          <a:latin typeface="+mn-lt"/>
          <a:ea typeface="+mn-ea"/>
          <a:cs typeface="+mn-cs"/>
        </a:defRPr>
      </a:lvl1pPr>
      <a:lvl2pPr marL="571271" indent="-190424" algn="l" defTabSz="76169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952119" indent="-190424" algn="l" defTabSz="76169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6" kern="1200">
          <a:solidFill>
            <a:schemeClr val="tx1"/>
          </a:solidFill>
          <a:latin typeface="+mn-lt"/>
          <a:ea typeface="+mn-ea"/>
          <a:cs typeface="+mn-cs"/>
        </a:defRPr>
      </a:lvl3pPr>
      <a:lvl4pPr marL="1332967" indent="-190424" algn="l" defTabSz="76169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4pPr>
      <a:lvl5pPr marL="1713814" indent="-190424" algn="l" defTabSz="76169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5pPr>
      <a:lvl6pPr marL="2094662" indent="-190424" algn="l" defTabSz="76169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475509" indent="-190424" algn="l" defTabSz="76169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856357" indent="-190424" algn="l" defTabSz="76169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3237205" indent="-190424" algn="l" defTabSz="76169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695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1pPr>
      <a:lvl2pPr marL="380848" algn="l" defTabSz="761695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2pPr>
      <a:lvl3pPr marL="761695" algn="l" defTabSz="761695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142543" algn="l" defTabSz="761695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4pPr>
      <a:lvl5pPr marL="1523390" algn="l" defTabSz="761695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5pPr>
      <a:lvl6pPr marL="1904238" algn="l" defTabSz="761695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6pPr>
      <a:lvl7pPr marL="2285086" algn="l" defTabSz="761695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7pPr>
      <a:lvl8pPr marL="2665933" algn="l" defTabSz="761695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8pPr>
      <a:lvl9pPr marL="3046781" algn="l" defTabSz="761695" rtl="0" eaLnBrk="1" latinLnBrk="0" hangingPunct="1">
        <a:defRPr sz="14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E1723FB-7500-F75F-D698-653EBA88413A}"/>
              </a:ext>
            </a:extLst>
          </p:cNvPr>
          <p:cNvSpPr txBox="1"/>
          <p:nvPr/>
        </p:nvSpPr>
        <p:spPr>
          <a:xfrm>
            <a:off x="-3562066" y="109182"/>
            <a:ext cx="318609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600" b="1" dirty="0">
                <a:solidFill>
                  <a:schemeClr val="bg1">
                    <a:lumMod val="50000"/>
                  </a:schemeClr>
                </a:solidFill>
                <a:latin typeface="DM Sans" pitchFamily="2" charset="77"/>
              </a:rPr>
              <a:t>INSTRUCCIONES:</a:t>
            </a:r>
          </a:p>
          <a:p>
            <a:pPr marL="228600" indent="-228600">
              <a:buAutoNum type="arabicPeriod"/>
            </a:pPr>
            <a:r>
              <a:rPr lang="es-PA" sz="1600" b="1" dirty="0">
                <a:solidFill>
                  <a:schemeClr val="bg1">
                    <a:lumMod val="50000"/>
                  </a:schemeClr>
                </a:solidFill>
                <a:latin typeface="DM Sans" pitchFamily="2" charset="77"/>
              </a:rPr>
              <a:t>Verifique que la tipografía sea la oficial (RALEWAY). De ser necesario, instálela.             </a:t>
            </a:r>
            <a:r>
              <a:rPr lang="es-PA" sz="1600" b="1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  <a:latin typeface="DM Sans" pitchFamily="2" charset="77"/>
              </a:rPr>
              <a:t>Por favor NO utilice otra (como Calibri, Times New Roman o similares). Esta directriz viene de parte de la Dirección General de Comunicación de la Presidencia y es de obligatorio cumplimiento para todas las instituciones del Estado.</a:t>
            </a:r>
            <a:endParaRPr lang="es-PA" sz="1600" b="1" dirty="0">
              <a:solidFill>
                <a:schemeClr val="bg1">
                  <a:lumMod val="50000"/>
                </a:schemeClr>
              </a:solidFill>
              <a:latin typeface="DM Sans" pitchFamily="2" charset="77"/>
            </a:endParaRPr>
          </a:p>
          <a:p>
            <a:pPr marL="228600" indent="-228600">
              <a:buAutoNum type="arabicPeriod"/>
            </a:pPr>
            <a:r>
              <a:rPr lang="es-PA" sz="1600" b="1" dirty="0">
                <a:solidFill>
                  <a:schemeClr val="bg1">
                    <a:lumMod val="50000"/>
                  </a:schemeClr>
                </a:solidFill>
                <a:latin typeface="DM Sans" pitchFamily="2" charset="77"/>
              </a:rPr>
              <a:t>Coloque el nombre de la Embajada, Consulado o Misión Oficial.  </a:t>
            </a:r>
          </a:p>
          <a:p>
            <a:pPr marL="228600" indent="-228600">
              <a:buAutoNum type="arabicPeriod"/>
            </a:pPr>
            <a:r>
              <a:rPr lang="es-PA" sz="1600" b="1" dirty="0">
                <a:solidFill>
                  <a:schemeClr val="bg1">
                    <a:lumMod val="50000"/>
                  </a:schemeClr>
                </a:solidFill>
                <a:latin typeface="DM Sans" pitchFamily="2" charset="77"/>
              </a:rPr>
              <a:t>En el Menú ”Archivo”, elija “Exportar”.</a:t>
            </a:r>
          </a:p>
          <a:p>
            <a:pPr marL="228600" indent="-228600">
              <a:buAutoNum type="arabicPeriod"/>
            </a:pPr>
            <a:r>
              <a:rPr lang="es-PA" sz="1600" b="1" dirty="0">
                <a:solidFill>
                  <a:schemeClr val="bg1">
                    <a:lumMod val="50000"/>
                  </a:schemeClr>
                </a:solidFill>
                <a:latin typeface="DM Sans" pitchFamily="2" charset="77"/>
              </a:rPr>
              <a:t>Elija la ubicación donde guardará el archivo. Elija el formato JPG o PNG.</a:t>
            </a:r>
          </a:p>
          <a:p>
            <a:pPr marL="228600" indent="-228600">
              <a:buAutoNum type="arabicPeriod"/>
            </a:pPr>
            <a:r>
              <a:rPr lang="es-PA" sz="1600" b="1" dirty="0">
                <a:solidFill>
                  <a:schemeClr val="bg1">
                    <a:lumMod val="50000"/>
                  </a:schemeClr>
                </a:solidFill>
                <a:latin typeface="DM Sans" pitchFamily="2" charset="77"/>
              </a:rPr>
              <a:t>Exporte.</a:t>
            </a:r>
          </a:p>
          <a:p>
            <a:pPr marL="0" indent="0">
              <a:buNone/>
            </a:pPr>
            <a:endParaRPr lang="es-PA" sz="1600" b="1" dirty="0">
              <a:solidFill>
                <a:schemeClr val="bg1">
                  <a:lumMod val="50000"/>
                </a:schemeClr>
              </a:solidFill>
              <a:latin typeface="DM Sans" pitchFamily="2" charset="77"/>
            </a:endParaRPr>
          </a:p>
          <a:p>
            <a:pPr marL="0" indent="0">
              <a:buNone/>
            </a:pPr>
            <a:r>
              <a:rPr lang="es-PA" sz="1600" b="1" dirty="0">
                <a:solidFill>
                  <a:schemeClr val="bg1">
                    <a:lumMod val="50000"/>
                  </a:schemeClr>
                </a:solidFill>
                <a:latin typeface="DM Sans" pitchFamily="2" charset="77"/>
              </a:rPr>
              <a:t>Para consultas, diríjase a la Dirección de Información y Relaciones Públicas, por los canales acostumbrados.</a:t>
            </a:r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FD0400A5-A3E5-41AC-31A7-118596FA0E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0"/>
            <a:ext cx="7616825" cy="761682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E2FB3B0-2B60-8348-998C-C0B8C3846575}"/>
              </a:ext>
            </a:extLst>
          </p:cNvPr>
          <p:cNvSpPr txBox="1"/>
          <p:nvPr/>
        </p:nvSpPr>
        <p:spPr>
          <a:xfrm>
            <a:off x="715489" y="3420105"/>
            <a:ext cx="61858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sz="4400" b="1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</a:p>
          <a:p>
            <a:pPr algn="ctr"/>
            <a:r>
              <a:rPr lang="es-PA" sz="4400" b="1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MISIÓN</a:t>
            </a:r>
          </a:p>
          <a:p>
            <a:pPr algn="ctr"/>
            <a:r>
              <a:rPr lang="es-PA" sz="4400" b="1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DIPLOMÁTICA</a:t>
            </a:r>
          </a:p>
          <a:p>
            <a:pPr algn="ctr"/>
            <a:r>
              <a:rPr lang="es-PA" sz="4400" b="1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PANAMÁ</a:t>
            </a:r>
          </a:p>
        </p:txBody>
      </p:sp>
    </p:spTree>
    <p:extLst>
      <p:ext uri="{BB962C8B-B14F-4D97-AF65-F5344CB8AC3E}">
        <p14:creationId xmlns:p14="http://schemas.microsoft.com/office/powerpoint/2010/main" val="1143167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240</Words>
  <Application>Microsoft Macintosh PowerPoint</Application>
  <PresentationFormat>Personalizado</PresentationFormat>
  <Paragraphs>24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 Light</vt:lpstr>
      <vt:lpstr>Arial</vt:lpstr>
      <vt:lpstr>Calibri</vt:lpstr>
      <vt:lpstr>DM 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Louis Young</dc:creator>
  <cp:lastModifiedBy>Christian Hinojoza</cp:lastModifiedBy>
  <cp:revision>25</cp:revision>
  <dcterms:created xsi:type="dcterms:W3CDTF">2021-12-01T13:49:12Z</dcterms:created>
  <dcterms:modified xsi:type="dcterms:W3CDTF">2024-07-04T13:04:18Z</dcterms:modified>
</cp:coreProperties>
</file>